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2ccc5e7e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2ccc5e7e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2ccc5e7e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2ccc5e7e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2ccc5e7e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2ccc5e7e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2ccc5e7e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2ccc5e7e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2ccc5e7e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2ccc5e7e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2ccc5e7e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2ccc5e7e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2ccc5e7e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2ccc5e7e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86288ee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386288ee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386288ee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386288ee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2ccc5e7e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2ccc5e7e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2ccc5e7e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2ccc5e7e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2ccc5e7e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2ccc5e7e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2ccc5e7e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2ccc5e7e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2ccc5e7e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2ccc5e7e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2ccc5e7e1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2ccc5e7e1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2ccc5e7e1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2ccc5e7e1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2ccc5e7e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2ccc5e7e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2ccc5e7e1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2ccc5e7e1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386288ee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386288ee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2ccc5e7e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2ccc5e7e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386288e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386288e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2bfd783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2bfd783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2ccc5e7e1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2ccc5e7e1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2ccc5e7e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2ccc5e7e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2ccc5e7e1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2ccc5e7e1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2db8299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2db8299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2db82990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2db82990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2ccc5e7e1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2ccc5e7e1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2ccc5e7e1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2ccc5e7e1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2ccc5e7e1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2ccc5e7e1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2ccc5e7e1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2ccc5e7e1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2ccc5e7e1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2ccc5e7e1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2ccc5e7e1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2ccc5e7e1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2ccc5e7e1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2ccc5e7e1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386288ee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386288ee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386288ee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386288ee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386288ee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386288ee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386288ee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386288ee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8386288ee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8386288ee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2ccc5e7e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82ccc5e7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2ccc5e7e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2ccc5e7e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2ccc5e7e1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2ccc5e7e1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ccc5e7e1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ccc5e7e1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2ccc5e7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2ccc5e7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2ccc5e7e1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82ccc5e7e1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2ccc5e7e1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2ccc5e7e1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2ccc5e7e1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82ccc5e7e1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2ccc5e7e1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2ccc5e7e1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2ccc5e7e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82ccc5e7e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2ccc5e7e1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82ccc5e7e1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2ccc5e7e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82ccc5e7e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2ccc5e7e1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2ccc5e7e1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2ccc5e7e1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2ccc5e7e1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82ccc5e7e1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82ccc5e7e1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2ccc5e7e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2ccc5e7e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82ccc5e7e1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82ccc5e7e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82ccc5e7e1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82ccc5e7e1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2ccc5e7e1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82ccc5e7e1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82ccc5e7e1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82ccc5e7e1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82ccc5e7e1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82ccc5e7e1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2ccc5e7e1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2ccc5e7e1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82ccc5e7e1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82ccc5e7e1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82ccc5e7e1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82ccc5e7e1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82ccc5e7e1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82ccc5e7e1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ccc5e7e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ccc5e7e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2ccc5e7e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2ccc5e7e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2ccc5e7e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2ccc5e7e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image" Target="../media/image56.png"/><Relationship Id="rId5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49.png"/><Relationship Id="rId7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2.png"/><Relationship Id="rId4" Type="http://schemas.openxmlformats.org/officeDocument/2006/relationships/image" Target="../media/image6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arxiv.org/abs/1908.04211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png"/><Relationship Id="rId4" Type="http://schemas.openxmlformats.org/officeDocument/2006/relationships/hyperlink" Target="https://arxiv.org/abs/1710.00935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docs.google.com/presentation/d/1b0ilhvcSV44bCyj6OxkpCvQA12VrZ1FiO51GcQxvPWw/edit?usp=sharing" TargetMode="External"/><Relationship Id="rId4" Type="http://schemas.openxmlformats.org/officeDocument/2006/relationships/hyperlink" Target="https://docs.google.com/presentation/d/1b0ilhvcSV44bCyj6OxkpCvQA12VrZ1FiO51GcQxvPWw/edit?usp=sharing" TargetMode="External"/><Relationship Id="rId5" Type="http://schemas.openxmlformats.org/officeDocument/2006/relationships/image" Target="../media/image60.png"/><Relationship Id="rId6" Type="http://schemas.openxmlformats.org/officeDocument/2006/relationships/image" Target="../media/image63.png"/><Relationship Id="rId7" Type="http://schemas.openxmlformats.org/officeDocument/2006/relationships/image" Target="../media/image70.png"/><Relationship Id="rId8" Type="http://schemas.openxmlformats.org/officeDocument/2006/relationships/hyperlink" Target="https://arxiv.org/abs/1912.03263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png"/><Relationship Id="rId4" Type="http://schemas.openxmlformats.org/officeDocument/2006/relationships/image" Target="../media/image71.png"/><Relationship Id="rId5" Type="http://schemas.openxmlformats.org/officeDocument/2006/relationships/image" Target="../media/image6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2.png"/><Relationship Id="rId4" Type="http://schemas.openxmlformats.org/officeDocument/2006/relationships/hyperlink" Target="https://arxiv.org/abs/1906.09453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Explainable AI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4/16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attribution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Spirit: </a:t>
            </a:r>
            <a:r>
              <a:rPr b="1" lang="en"/>
              <a:t>a</a:t>
            </a:r>
            <a:r>
              <a:rPr b="1" lang="en"/>
              <a:t>ttributions </a:t>
            </a:r>
            <a:r>
              <a:rPr b="1" lang="en"/>
              <a:t>s</a:t>
            </a:r>
            <a:r>
              <a:rPr b="1" lang="en"/>
              <a:t>um up to output</a:t>
            </a:r>
            <a:endParaRPr b="1"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873" y="1694127"/>
            <a:ext cx="4988248" cy="33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attribution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Spirit: </a:t>
            </a:r>
            <a:r>
              <a:rPr b="1" lang="en"/>
              <a:t>attributions sum up to output</a:t>
            </a:r>
            <a:endParaRPr b="1"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873" y="1694127"/>
            <a:ext cx="4988248" cy="33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98" y="2056679"/>
            <a:ext cx="1406474" cy="160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achieve globalness?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Layer-wise relevance propagation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563" y="1859924"/>
            <a:ext cx="4410875" cy="29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Layer-wise relevance propagation (LRP)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Locate immediate parent nodes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238" y="1859925"/>
            <a:ext cx="4549518" cy="311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Layer-wise relevance propagation (LRP)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 contributions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099" y="1616400"/>
            <a:ext cx="4126625" cy="352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Layer-wise relevance propagation </a:t>
            </a:r>
            <a:r>
              <a:rPr lang="en"/>
              <a:t>(LRP)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Redistribute the output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454" y="1725175"/>
            <a:ext cx="4497835" cy="32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Layer-wise relevance propagation</a:t>
            </a:r>
            <a:r>
              <a:rPr lang="en"/>
              <a:t> (LRP)</a:t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Backward propagation until reaching input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900" y="1859925"/>
            <a:ext cx="4530695" cy="31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Completeness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153" y="661277"/>
            <a:ext cx="5692147" cy="448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Completeness</a:t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25" y="1982394"/>
            <a:ext cx="3892374" cy="3053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125" y="2060500"/>
            <a:ext cx="3892366" cy="297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464100" y="1304875"/>
            <a:ext cx="39999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Flexible baseline</a:t>
            </a:r>
            <a:endParaRPr b="1"/>
          </a:p>
        </p:txBody>
      </p:sp>
      <p:sp>
        <p:nvSpPr>
          <p:cNvPr id="176" name="Google Shape;176;p30"/>
          <p:cNvSpPr txBox="1"/>
          <p:nvPr>
            <p:ph idx="2" type="body"/>
          </p:nvPr>
        </p:nvSpPr>
        <p:spPr>
          <a:xfrm>
            <a:off x="4756200" y="1304875"/>
            <a:ext cx="3999900" cy="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Fixed-0 baseline → LRP when no bias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675" y="1148325"/>
            <a:ext cx="5601175" cy="37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Flexible baseline  →  DeepLIFT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</a:t>
            </a:r>
            <a:r>
              <a:rPr lang="en"/>
              <a:t>ical</a:t>
            </a:r>
            <a:r>
              <a:rPr lang="en"/>
              <a:t> DL papers: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as a result of opti</a:t>
            </a:r>
            <a:r>
              <a:rPr lang="en"/>
              <a:t>mization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ablation studies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Explainability is to understand everything?  </a:t>
            </a:r>
            <a:r>
              <a:rPr b="1" lang="en">
                <a:solidFill>
                  <a:srgbClr val="FF0000"/>
                </a:solidFill>
              </a:rPr>
              <a:t>IMPOSSIBLE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Target-oriented: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Real application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Customers need explanation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Further u</a:t>
            </a:r>
            <a:r>
              <a:rPr lang="en"/>
              <a:t>nderstanding for researchers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Know </a:t>
            </a:r>
            <a:r>
              <a:rPr b="1" lang="en"/>
              <a:t>what is learned </a:t>
            </a:r>
            <a:r>
              <a:rPr lang="en"/>
              <a:t>by optimization and </a:t>
            </a:r>
            <a:r>
              <a:rPr b="1" lang="en"/>
              <a:t>what is not</a:t>
            </a:r>
            <a:endParaRPr b="1"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Debugging &amp; Manipulating &amp; Improving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Flexible baseline  →  Integrated gradient</a:t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Seems complicated, actually easier implementation than DeepLIFT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much more slower</a:t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718" y="1528400"/>
            <a:ext cx="3884575" cy="36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00" y="2079037"/>
            <a:ext cx="4572000" cy="985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Take-away message</a:t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Completeness: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Attributions sum up to </a:t>
            </a:r>
            <a:r>
              <a:rPr b="1" lang="en"/>
              <a:t>c</a:t>
            </a:r>
            <a:r>
              <a:rPr b="1" lang="en"/>
              <a:t>urrent output - baseline output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 / local attribution</a:t>
            </a:r>
            <a:endParaRPr/>
          </a:p>
        </p:txBody>
      </p:sp>
      <p:grpSp>
        <p:nvGrpSpPr>
          <p:cNvPr id="197" name="Google Shape;197;p33"/>
          <p:cNvGrpSpPr/>
          <p:nvPr/>
        </p:nvGrpSpPr>
        <p:grpSpPr>
          <a:xfrm>
            <a:off x="681133" y="2496806"/>
            <a:ext cx="5877427" cy="2449524"/>
            <a:chOff x="750713" y="1353074"/>
            <a:chExt cx="8289742" cy="3454900"/>
          </a:xfrm>
        </p:grpSpPr>
        <p:pic>
          <p:nvPicPr>
            <p:cNvPr id="198" name="Google Shape;198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0713" y="1353074"/>
              <a:ext cx="6423374" cy="3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22830" y="3066186"/>
              <a:ext cx="3117624" cy="1579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p33"/>
          <p:cNvSpPr txBox="1"/>
          <p:nvPr/>
        </p:nvSpPr>
        <p:spPr>
          <a:xfrm>
            <a:off x="6694950" y="3754975"/>
            <a:ext cx="2499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Grad-Cam, </a:t>
            </a:r>
            <a:r>
              <a:rPr b="1" lang="en"/>
              <a:t>SmoothGrad</a:t>
            </a:r>
            <a:endParaRPr b="1"/>
          </a:p>
        </p:txBody>
      </p:sp>
      <p:sp>
        <p:nvSpPr>
          <p:cNvPr id="201" name="Google Shape;201;p33"/>
          <p:cNvSpPr txBox="1"/>
          <p:nvPr/>
        </p:nvSpPr>
        <p:spPr>
          <a:xfrm>
            <a:off x="6694950" y="4313625"/>
            <a:ext cx="2180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LRP, DeepLIFT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Integrated gradient</a:t>
            </a:r>
            <a:endParaRPr b="1"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9104" y="0"/>
            <a:ext cx="3278646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Dilemma in developing attribution method</a:t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works!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it really reflect the model or just because I tuned the algorithm?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doesn’t work…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it really reflect the model or should I tune the algorithm harder?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Or… Yeah this heatmap looks great! this algorithm is so good!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Eg. </a:t>
            </a:r>
            <a:r>
              <a:rPr b="1" lang="en"/>
              <a:t>Gradient * Input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Dilemma in developing attribution method</a:t>
            </a:r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00" y="1331975"/>
            <a:ext cx="8405699" cy="32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Sensitivity-n</a:t>
            </a:r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825" y="1170125"/>
            <a:ext cx="639835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875" y="1927750"/>
            <a:ext cx="6038748" cy="322922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Sensitivity-n</a:t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should I follow this?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Cause it is</a:t>
            </a:r>
            <a:r>
              <a:rPr lang="en"/>
              <a:t> just</a:t>
            </a:r>
            <a:r>
              <a:rPr lang="en"/>
              <a:t> a generalized (fine-grained) version of completeness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0"/>
            <a:ext cx="836130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Occlusion-1 / Leave one out</a:t>
            </a: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59875"/>
            <a:ext cx="8839204" cy="189041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Easy!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Probing</a:t>
            </a:r>
            <a:endParaRPr/>
          </a:p>
        </p:txBody>
      </p:sp>
      <p:sp>
        <p:nvSpPr>
          <p:cNvPr id="245" name="Google Shape;245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BERT learned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BERT might not learn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 good prob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BERT </a:t>
            </a:r>
            <a:r>
              <a:rPr lang="en"/>
              <a:t>architecture</a:t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994" y="1290631"/>
            <a:ext cx="2516507" cy="35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400" y="1290625"/>
            <a:ext cx="4871468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 a trained model: common</a:t>
            </a:r>
            <a:r>
              <a:rPr lang="en"/>
              <a:t> tools &amp; their applications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Attribution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Probing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Heatmap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an explainable model: focus on CNN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Constraining activation maps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Encoding prior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BERT training</a:t>
            </a:r>
            <a:endParaRPr/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00" y="2080075"/>
            <a:ext cx="8028949" cy="29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2"/>
          <p:cNvSpPr txBox="1"/>
          <p:nvPr>
            <p:ph idx="1" type="body"/>
          </p:nvPr>
        </p:nvSpPr>
        <p:spPr>
          <a:xfrm>
            <a:off x="311700" y="1152475"/>
            <a:ext cx="85206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Masked language model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 sentence prediction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points</a:t>
            </a:r>
            <a:endParaRPr/>
          </a:p>
        </p:txBody>
      </p:sp>
      <p:sp>
        <p:nvSpPr>
          <p:cNvPr id="265" name="Google Shape;26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Despite simple training targets…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BERT representation + simple model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&gt;&gt;&gt;&gt;&gt;</a:t>
            </a:r>
            <a:r>
              <a:rPr lang="en"/>
              <a:t> Classic representation + complex &amp; well-designed model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During forward, what information is encoded in each hidden tensors?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know </a:t>
            </a:r>
            <a:r>
              <a:rPr lang="en"/>
              <a:t>what is learned and what is not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Methodology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 a </a:t>
            </a:r>
            <a:r>
              <a:rPr b="1" lang="en"/>
              <a:t>representative</a:t>
            </a:r>
            <a:r>
              <a:rPr lang="en"/>
              <a:t> </a:t>
            </a:r>
            <a:r>
              <a:rPr b="1" lang="en"/>
              <a:t>task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some simple trick on each hidden tensor trying to accomplish the task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Small classifier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Distance between tensors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BERT learn?</a:t>
            </a:r>
            <a:endParaRPr/>
          </a:p>
        </p:txBody>
      </p:sp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311700" y="1152475"/>
            <a:ext cx="8520600" cy="3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Probing </a:t>
            </a:r>
            <a:r>
              <a:rPr lang="en"/>
              <a:t>tasks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Part-of-speech, constituents, dependencies, entities, semantic role labeling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Coreference, semantic proto-roles, relation classification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Classifier - Edge probing technique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tasks are per-word classification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Part-of-speech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tasks are relation between words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dependencies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 of linear </a:t>
            </a:r>
            <a:r>
              <a:rPr lang="en"/>
              <a:t>classifier</a:t>
            </a:r>
            <a:r>
              <a:rPr lang="en"/>
              <a:t>: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 word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 word with a span</a:t>
            </a:r>
            <a:endParaRPr/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575" y="2542550"/>
            <a:ext cx="3846226" cy="246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120" y="368820"/>
            <a:ext cx="4030425" cy="8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279" name="Google Shape;279;p45"/>
          <p:cNvSpPr txBox="1"/>
          <p:nvPr>
            <p:ph idx="1" type="body"/>
          </p:nvPr>
        </p:nvSpPr>
        <p:spPr>
          <a:xfrm>
            <a:off x="311700" y="1152475"/>
            <a:ext cx="2991600" cy="12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Center of gravity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 12 scalars</a:t>
            </a:r>
            <a:endParaRPr/>
          </a:p>
        </p:txBody>
      </p:sp>
      <p:pic>
        <p:nvPicPr>
          <p:cNvPr id="280" name="Google Shape;2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261" y="0"/>
            <a:ext cx="51860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286" name="Google Shape;286;p46"/>
          <p:cNvSpPr txBox="1"/>
          <p:nvPr>
            <p:ph idx="1" type="body"/>
          </p:nvPr>
        </p:nvSpPr>
        <p:spPr>
          <a:xfrm>
            <a:off x="311700" y="1152475"/>
            <a:ext cx="2991600" cy="12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Cumulative score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Effect of introducing a new layer</a:t>
            </a:r>
            <a:endParaRPr/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58" y="2452075"/>
            <a:ext cx="4072962" cy="250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1" y="1152464"/>
            <a:ext cx="4267203" cy="3757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75" y="1142525"/>
            <a:ext cx="5034350" cy="366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002" y="7775"/>
            <a:ext cx="3050599" cy="505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7"/>
          <p:cNvSpPr txBox="1"/>
          <p:nvPr/>
        </p:nvSpPr>
        <p:spPr>
          <a:xfrm>
            <a:off x="270550" y="394750"/>
            <a:ext cx="51717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(blue) are the mixing weight center of gravity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(purple) are the expected layer from the cumulative scores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BERT</a:t>
            </a:r>
            <a:r>
              <a:rPr lang="en"/>
              <a:t> might not</a:t>
            </a:r>
            <a:r>
              <a:rPr lang="en"/>
              <a:t> learn?</a:t>
            </a:r>
            <a:endParaRPr/>
          </a:p>
        </p:txBody>
      </p:sp>
      <p:sp>
        <p:nvSpPr>
          <p:cNvPr id="301" name="Google Shape;301;p48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Probing </a:t>
            </a:r>
            <a:r>
              <a:rPr lang="en"/>
              <a:t>task: Unsupervised constituency parsing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John talked </a:t>
            </a:r>
            <a:r>
              <a:rPr lang="en">
                <a:solidFill>
                  <a:srgbClr val="4A86E8"/>
                </a:solidFill>
              </a:rPr>
              <a:t>to the children</a:t>
            </a:r>
            <a:r>
              <a:rPr lang="en"/>
              <a:t> </a:t>
            </a:r>
            <a:r>
              <a:rPr lang="en">
                <a:solidFill>
                  <a:srgbClr val="93C47D"/>
                </a:solidFill>
              </a:rPr>
              <a:t>about drugs</a:t>
            </a:r>
            <a:endParaRPr>
              <a:solidFill>
                <a:srgbClr val="93C47D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John talked </a:t>
            </a:r>
            <a:r>
              <a:rPr lang="en">
                <a:solidFill>
                  <a:srgbClr val="93C47D"/>
                </a:solidFill>
              </a:rPr>
              <a:t>about drugs</a:t>
            </a:r>
            <a:r>
              <a:rPr lang="en">
                <a:solidFill>
                  <a:srgbClr val="9900FF"/>
                </a:solidFill>
              </a:rPr>
              <a:t> </a:t>
            </a:r>
            <a:r>
              <a:rPr lang="en">
                <a:solidFill>
                  <a:srgbClr val="4A86E8"/>
                </a:solidFill>
              </a:rPr>
              <a:t>to the children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302" name="Google Shape;3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675" y="1901950"/>
            <a:ext cx="3781950" cy="30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constituency parsing</a:t>
            </a:r>
            <a:endParaRPr/>
          </a:p>
        </p:txBody>
      </p:sp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682" y="1235387"/>
            <a:ext cx="627041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50" y="929675"/>
            <a:ext cx="5015699" cy="32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551" y="3100285"/>
            <a:ext cx="4052451" cy="188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2050" y="76200"/>
            <a:ext cx="3527075" cy="28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with adding right-branching bias</a:t>
            </a:r>
            <a:endParaRPr/>
          </a:p>
        </p:txBody>
      </p:sp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50" y="1250775"/>
            <a:ext cx="548050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1375" y="1093925"/>
            <a:ext cx="2531674" cy="201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212" y="3362020"/>
            <a:ext cx="3647024" cy="17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 trained model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375" y="26088"/>
            <a:ext cx="4192849" cy="509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</a:t>
            </a:r>
            <a:endParaRPr/>
          </a:p>
        </p:txBody>
      </p:sp>
      <p:sp>
        <p:nvSpPr>
          <p:cNvPr id="330" name="Google Shape;330;p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Bert MIGHT not aware of simple right-branching nature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At least such information can not be easily extracted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 this important?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Depends on your use-case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Know more about your representation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Eg. ELMO1 vs ELML2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good prob?</a:t>
            </a:r>
            <a:endParaRPr/>
          </a:p>
        </p:txBody>
      </p:sp>
      <p:sp>
        <p:nvSpPr>
          <p:cNvPr id="336" name="Google Shape;336;p53"/>
          <p:cNvSpPr txBox="1"/>
          <p:nvPr>
            <p:ph idx="1" type="body"/>
          </p:nvPr>
        </p:nvSpPr>
        <p:spPr>
          <a:xfrm>
            <a:off x="311700" y="1152475"/>
            <a:ext cx="825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classifier?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all information can be linear </a:t>
            </a:r>
            <a:r>
              <a:rPr lang="en"/>
              <a:t>separable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Multi-layer perceptrons?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many layers?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Maybe it is just the probing model that learns the downstream task!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/>
          <p:nvPr>
            <p:ph type="title"/>
          </p:nvPr>
        </p:nvSpPr>
        <p:spPr>
          <a:xfrm>
            <a:off x="311700" y="445025"/>
            <a:ext cx="35640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contains...</a:t>
            </a:r>
            <a:endParaRPr/>
          </a:p>
        </p:txBody>
      </p:sp>
      <p:pic>
        <p:nvPicPr>
          <p:cNvPr id="342" name="Google Shape;3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153" y="338425"/>
            <a:ext cx="5312197" cy="48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bad prob?</a:t>
            </a:r>
            <a:endParaRPr/>
          </a:p>
        </p:txBody>
      </p:sp>
      <p:sp>
        <p:nvSpPr>
          <p:cNvPr id="348" name="Google Shape;348;p55"/>
          <p:cNvSpPr txBox="1"/>
          <p:nvPr>
            <p:ph idx="1" type="body"/>
          </p:nvPr>
        </p:nvSpPr>
        <p:spPr>
          <a:xfrm>
            <a:off x="311700" y="1152475"/>
            <a:ext cx="8520600" cy="17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 large capacity… how to define?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...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prob can recognize the word identity from the representation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prob can map any word to any predefined label</a:t>
            </a:r>
            <a:endParaRPr/>
          </a:p>
        </p:txBody>
      </p:sp>
      <p:pic>
        <p:nvPicPr>
          <p:cNvPr id="349" name="Google Shape;3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625" y="1331900"/>
            <a:ext cx="2018676" cy="11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7900" y="2918575"/>
            <a:ext cx="3257842" cy="19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closer look...</a:t>
            </a:r>
            <a:endParaRPr/>
          </a:p>
        </p:txBody>
      </p:sp>
      <p:pic>
        <p:nvPicPr>
          <p:cNvPr id="356" name="Google Shape;3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075" y="1076275"/>
            <a:ext cx="6435424" cy="18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5925" y="3147175"/>
            <a:ext cx="3257842" cy="19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Selectivity (higher is better)</a:t>
            </a:r>
            <a:endParaRPr/>
          </a:p>
        </p:txBody>
      </p:sp>
      <p:sp>
        <p:nvSpPr>
          <p:cNvPr id="363" name="Google Shape;363;p57"/>
          <p:cNvSpPr txBox="1"/>
          <p:nvPr>
            <p:ph idx="1" type="body"/>
          </p:nvPr>
        </p:nvSpPr>
        <p:spPr>
          <a:xfrm>
            <a:off x="311700" y="1152475"/>
            <a:ext cx="85206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 on original task </a:t>
            </a:r>
            <a:r>
              <a:rPr b="1" lang="en">
                <a:solidFill>
                  <a:srgbClr val="FF0000"/>
                </a:solidFill>
              </a:rPr>
              <a:t>-</a:t>
            </a:r>
            <a:r>
              <a:rPr lang="en"/>
              <a:t> Acc on constructed task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Probing model suggestion: linear / mlp with high selectivity</a:t>
            </a:r>
            <a:endParaRPr/>
          </a:p>
        </p:txBody>
      </p:sp>
      <p:pic>
        <p:nvPicPr>
          <p:cNvPr id="364" name="Google Shape;3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50" y="2140075"/>
            <a:ext cx="8041759" cy="277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</a:t>
            </a:r>
            <a:endParaRPr/>
          </a:p>
        </p:txBody>
      </p:sp>
      <p:sp>
        <p:nvSpPr>
          <p:cNvPr id="370" name="Google Shape;370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Activation map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Attention map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map: CNN dissection</a:t>
            </a:r>
            <a:endParaRPr/>
          </a:p>
        </p:txBody>
      </p:sp>
      <p:sp>
        <p:nvSpPr>
          <p:cNvPr id="376" name="Google Shape;376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activation map reflect some semantic concepts?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Concepts: objects, parts, scenes, textures, materials, and colors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Dataset: </a:t>
            </a:r>
            <a:r>
              <a:rPr b="1" lang="en"/>
              <a:t>Broden </a:t>
            </a:r>
            <a:r>
              <a:rPr lang="en"/>
              <a:t>(released)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</a:t>
            </a:r>
            <a:r>
              <a:rPr lang="en"/>
              <a:t>oncept labels at PIXEL level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CNN trained on large categorical classification dataset (eg. ImageNet)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Evaluate using Broden dataset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88" y="634575"/>
            <a:ext cx="8930227" cy="38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grpSp>
        <p:nvGrpSpPr>
          <p:cNvPr id="387" name="Google Shape;387;p61"/>
          <p:cNvGrpSpPr/>
          <p:nvPr/>
        </p:nvGrpSpPr>
        <p:grpSpPr>
          <a:xfrm>
            <a:off x="350300" y="1228175"/>
            <a:ext cx="8679250" cy="3488450"/>
            <a:chOff x="1036100" y="1456775"/>
            <a:chExt cx="8679250" cy="3488450"/>
          </a:xfrm>
        </p:grpSpPr>
        <p:pic>
          <p:nvPicPr>
            <p:cNvPr id="388" name="Google Shape;388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36100" y="1456775"/>
              <a:ext cx="1831318" cy="174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3450" y="3258975"/>
              <a:ext cx="1696625" cy="168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54400" y="2486701"/>
              <a:ext cx="3760950" cy="924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56100" y="1543121"/>
              <a:ext cx="1696624" cy="1571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6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25690" y="3200925"/>
              <a:ext cx="1757435" cy="1744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p61"/>
            <p:cNvSpPr/>
            <p:nvPr/>
          </p:nvSpPr>
          <p:spPr>
            <a:xfrm>
              <a:off x="3116650" y="2109250"/>
              <a:ext cx="490200" cy="439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61"/>
            <p:cNvSpPr/>
            <p:nvPr/>
          </p:nvSpPr>
          <p:spPr>
            <a:xfrm>
              <a:off x="3116663" y="3811875"/>
              <a:ext cx="490200" cy="439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Attribution</a:t>
            </a:r>
            <a:endParaRPr/>
          </a:p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Local v.s. Global attribution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Completeness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7200"/>
            <a:ext cx="9144001" cy="4159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map as </a:t>
            </a:r>
            <a:r>
              <a:rPr lang="en"/>
              <a:t>explanation</a:t>
            </a:r>
            <a:endParaRPr/>
          </a:p>
        </p:txBody>
      </p:sp>
      <p:grpSp>
        <p:nvGrpSpPr>
          <p:cNvPr id="405" name="Google Shape;405;p63"/>
          <p:cNvGrpSpPr/>
          <p:nvPr/>
        </p:nvGrpSpPr>
        <p:grpSpPr>
          <a:xfrm>
            <a:off x="786666" y="1163635"/>
            <a:ext cx="8714636" cy="3811547"/>
            <a:chOff x="923925" y="1104913"/>
            <a:chExt cx="8863543" cy="3876675"/>
          </a:xfrm>
        </p:grpSpPr>
        <p:pic>
          <p:nvPicPr>
            <p:cNvPr id="406" name="Google Shape;406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3925" y="1104913"/>
              <a:ext cx="7296150" cy="3876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63"/>
            <p:cNvSpPr txBox="1"/>
            <p:nvPr/>
          </p:nvSpPr>
          <p:spPr>
            <a:xfrm>
              <a:off x="7658068" y="3161123"/>
              <a:ext cx="21294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Query</a:t>
              </a:r>
              <a:endParaRPr b="1"/>
            </a:p>
          </p:txBody>
        </p:sp>
        <p:sp>
          <p:nvSpPr>
            <p:cNvPr id="408" name="Google Shape;408;p63"/>
            <p:cNvSpPr txBox="1"/>
            <p:nvPr/>
          </p:nvSpPr>
          <p:spPr>
            <a:xfrm>
              <a:off x="1541908" y="3251453"/>
              <a:ext cx="12858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/>
                <a:t>/ DNN</a:t>
              </a:r>
              <a:endParaRPr b="1" sz="1600"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as explanation?</a:t>
            </a:r>
            <a:endParaRPr/>
          </a:p>
        </p:txBody>
      </p:sp>
      <p:grpSp>
        <p:nvGrpSpPr>
          <p:cNvPr id="414" name="Google Shape;414;p64"/>
          <p:cNvGrpSpPr/>
          <p:nvPr/>
        </p:nvGrpSpPr>
        <p:grpSpPr>
          <a:xfrm>
            <a:off x="1276575" y="1753326"/>
            <a:ext cx="7578775" cy="3298275"/>
            <a:chOff x="743175" y="1753326"/>
            <a:chExt cx="7578775" cy="3298275"/>
          </a:xfrm>
        </p:grpSpPr>
        <p:grpSp>
          <p:nvGrpSpPr>
            <p:cNvPr id="415" name="Google Shape;415;p64"/>
            <p:cNvGrpSpPr/>
            <p:nvPr/>
          </p:nvGrpSpPr>
          <p:grpSpPr>
            <a:xfrm>
              <a:off x="780847" y="1753326"/>
              <a:ext cx="7541103" cy="3298275"/>
              <a:chOff x="923925" y="1104913"/>
              <a:chExt cx="8863543" cy="3876675"/>
            </a:xfrm>
          </p:grpSpPr>
          <p:pic>
            <p:nvPicPr>
              <p:cNvPr id="416" name="Google Shape;416;p6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23925" y="1104913"/>
                <a:ext cx="7296150" cy="38766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7" name="Google Shape;417;p64"/>
              <p:cNvSpPr txBox="1"/>
              <p:nvPr/>
            </p:nvSpPr>
            <p:spPr>
              <a:xfrm>
                <a:off x="7658068" y="3161123"/>
                <a:ext cx="2129400" cy="42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Query</a:t>
                </a:r>
                <a:endParaRPr b="1"/>
              </a:p>
            </p:txBody>
          </p:sp>
        </p:grpSp>
        <p:sp>
          <p:nvSpPr>
            <p:cNvPr id="418" name="Google Shape;418;p64"/>
            <p:cNvSpPr/>
            <p:nvPr/>
          </p:nvSpPr>
          <p:spPr>
            <a:xfrm>
              <a:off x="743175" y="3547082"/>
              <a:ext cx="761400" cy="423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64"/>
          <p:cNvSpPr txBox="1"/>
          <p:nvPr>
            <p:ph idx="1" type="body"/>
          </p:nvPr>
        </p:nvSpPr>
        <p:spPr>
          <a:xfrm>
            <a:off x="311700" y="1152475"/>
            <a:ext cx="85206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Complex encoder can </a:t>
            </a:r>
            <a:r>
              <a:rPr lang="en"/>
              <a:t>entangle inputs together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attention consistent with attribution?</a:t>
            </a:r>
            <a:endParaRPr/>
          </a:p>
        </p:txBody>
      </p:sp>
      <p:sp>
        <p:nvSpPr>
          <p:cNvPr id="425" name="Google Shape;425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Methodology: Calculate correlation between attention &amp; attribution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Attention v</a:t>
            </a:r>
            <a:r>
              <a:rPr lang="en"/>
              <a:t>.s. Gradient when LSTM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Attention v.s. Gradient when DNN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Attention v.s. Leave one token out performance drop when LSTM</a:t>
            </a:r>
            <a:endParaRPr/>
          </a:p>
        </p:txBody>
      </p:sp>
      <p:grpSp>
        <p:nvGrpSpPr>
          <p:cNvPr id="426" name="Google Shape;426;p65"/>
          <p:cNvGrpSpPr/>
          <p:nvPr/>
        </p:nvGrpSpPr>
        <p:grpSpPr>
          <a:xfrm>
            <a:off x="2330784" y="2753532"/>
            <a:ext cx="5061970" cy="2213969"/>
            <a:chOff x="923925" y="1104913"/>
            <a:chExt cx="8863543" cy="3876675"/>
          </a:xfrm>
        </p:grpSpPr>
        <p:pic>
          <p:nvPicPr>
            <p:cNvPr id="427" name="Google Shape;427;p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3925" y="1104913"/>
              <a:ext cx="7296150" cy="3876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65"/>
            <p:cNvSpPr txBox="1"/>
            <p:nvPr/>
          </p:nvSpPr>
          <p:spPr>
            <a:xfrm>
              <a:off x="7658068" y="3161123"/>
              <a:ext cx="21294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Query</a:t>
              </a:r>
              <a:endParaRPr b="1" sz="1200"/>
            </a:p>
          </p:txBody>
        </p:sp>
        <p:sp>
          <p:nvSpPr>
            <p:cNvPr id="429" name="Google Shape;429;p65"/>
            <p:cNvSpPr txBox="1"/>
            <p:nvPr/>
          </p:nvSpPr>
          <p:spPr>
            <a:xfrm>
              <a:off x="1473444" y="3139675"/>
              <a:ext cx="1285800" cy="4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/ DNN</a:t>
              </a:r>
              <a:endParaRPr b="1" sz="1200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839200" cy="471469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6"/>
          <p:cNvSpPr/>
          <p:nvPr/>
        </p:nvSpPr>
        <p:spPr>
          <a:xfrm>
            <a:off x="4277275" y="694275"/>
            <a:ext cx="1222200" cy="2796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50" y="1441069"/>
            <a:ext cx="3889926" cy="3343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500" y="1410475"/>
            <a:ext cx="3889925" cy="3374477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between Gradient / LOO is high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believe attribution?</a:t>
            </a:r>
            <a:endParaRPr/>
          </a:p>
        </p:txBody>
      </p:sp>
      <p:sp>
        <p:nvSpPr>
          <p:cNvPr id="448" name="Google Shape;448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LSTM-based attention </a:t>
            </a:r>
            <a:r>
              <a:rPr lang="en">
                <a:solidFill>
                  <a:srgbClr val="FF0000"/>
                </a:solidFill>
              </a:rPr>
              <a:t>gets good performance...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such attention weights reflect importance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attention as fixed </a:t>
            </a:r>
            <a:r>
              <a:rPr b="1" lang="en"/>
              <a:t>guide</a:t>
            </a:r>
            <a:r>
              <a:rPr lang="en"/>
              <a:t> to train a DNN-based classifier!</a:t>
            </a:r>
            <a:endParaRPr/>
          </a:p>
        </p:txBody>
      </p:sp>
      <p:pic>
        <p:nvPicPr>
          <p:cNvPr id="449" name="Google Shape;44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25" y="2702925"/>
            <a:ext cx="3793051" cy="21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822" y="2724145"/>
            <a:ext cx="4305804" cy="8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8"/>
          <p:cNvSpPr txBox="1"/>
          <p:nvPr/>
        </p:nvSpPr>
        <p:spPr>
          <a:xfrm>
            <a:off x="4588150" y="3835200"/>
            <a:ext cx="43959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Attention might reflect importance!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How about compare with attribution?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When can we </a:t>
            </a:r>
            <a:r>
              <a:rPr b="1" lang="en">
                <a:solidFill>
                  <a:srgbClr val="FF0000"/>
                </a:solidFill>
              </a:rPr>
              <a:t>ascribe</a:t>
            </a:r>
            <a:r>
              <a:rPr b="1" lang="en">
                <a:solidFill>
                  <a:srgbClr val="FF0000"/>
                </a:solidFill>
              </a:rPr>
              <a:t> performance to attention?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Take-away message</a:t>
            </a:r>
            <a:endParaRPr/>
          </a:p>
        </p:txBody>
      </p:sp>
      <p:sp>
        <p:nvSpPr>
          <p:cNvPr id="457" name="Google Shape;457;p69"/>
          <p:cNvSpPr txBox="1"/>
          <p:nvPr>
            <p:ph idx="1" type="body"/>
          </p:nvPr>
        </p:nvSpPr>
        <p:spPr>
          <a:xfrm>
            <a:off x="311700" y="1152475"/>
            <a:ext cx="8520600" cy="3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encoder is DNN  →  Attention is explanation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encoder is contextualized  →  </a:t>
            </a:r>
            <a:r>
              <a:rPr lang="en"/>
              <a:t>Unclear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can first verify the </a:t>
            </a:r>
            <a:r>
              <a:rPr lang="en"/>
              <a:t>effectiveness</a:t>
            </a:r>
            <a:r>
              <a:rPr lang="en"/>
              <a:t> of attention by Guided-DNN framework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(compared with uniform attention)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Relation with classic attribution methods  →  Unclear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Further reading: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On Identifiability in Transformers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TLDR: Despite contextualized self-attention, identity from raw input remains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Implying attention is explanation for transformer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explainable model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difficulties in explaining CNN</a:t>
            </a:r>
            <a:endParaRPr/>
          </a:p>
        </p:txBody>
      </p:sp>
      <p:sp>
        <p:nvSpPr>
          <p:cNvPr id="468" name="Google Shape;468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Activation map is complicated in final layers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only know they represent higher level semantics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Combination of low level activations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Visualize a category meaningfully is not easy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 are </a:t>
            </a:r>
            <a:r>
              <a:rPr lang="en"/>
              <a:t>nonsense</a:t>
            </a:r>
            <a:r>
              <a:rPr lang="en"/>
              <a:t> images which still be </a:t>
            </a:r>
            <a:r>
              <a:rPr lang="en"/>
              <a:t>classified as the specific category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and why attribution?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22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Importance assignment for each input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each </a:t>
            </a:r>
            <a:r>
              <a:rPr b="1" lang="en"/>
              <a:t>INPUT</a:t>
            </a:r>
            <a:r>
              <a:rPr lang="en"/>
              <a:t> influences </a:t>
            </a:r>
            <a:r>
              <a:rPr b="1" lang="en"/>
              <a:t>OUTPUT</a:t>
            </a:r>
            <a:r>
              <a:rPr lang="en"/>
              <a:t> in an </a:t>
            </a:r>
            <a:r>
              <a:rPr b="1" lang="en"/>
              <a:t>end-to-end</a:t>
            </a:r>
            <a:r>
              <a:rPr lang="en"/>
              <a:t> fashion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Know </a:t>
            </a:r>
            <a:r>
              <a:rPr b="1" lang="en"/>
              <a:t>how model utilizes input</a:t>
            </a:r>
            <a:r>
              <a:rPr lang="en"/>
              <a:t> to produce output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Useful for both </a:t>
            </a:r>
            <a:r>
              <a:rPr lang="en"/>
              <a:t>customers</a:t>
            </a:r>
            <a:r>
              <a:rPr lang="en"/>
              <a:t> and researchers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275" y="2737545"/>
            <a:ext cx="3666725" cy="24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Constraining activation map</a:t>
            </a:r>
            <a:endParaRPr/>
          </a:p>
        </p:txBody>
      </p:sp>
      <p:sp>
        <p:nvSpPr>
          <p:cNvPr id="474" name="Google Shape;474;p72"/>
          <p:cNvSpPr txBox="1"/>
          <p:nvPr>
            <p:ph idx="1" type="body"/>
          </p:nvPr>
        </p:nvSpPr>
        <p:spPr>
          <a:xfrm>
            <a:off x="311700" y="1152475"/>
            <a:ext cx="8520600" cy="26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some final layer, regularize the activation map as some templates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paper design the loss with complicated information theory...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idea is in fact quite intuitive</a:t>
            </a:r>
            <a:endParaRPr/>
          </a:p>
        </p:txBody>
      </p:sp>
      <p:pic>
        <p:nvPicPr>
          <p:cNvPr id="475" name="Google Shape;47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125" y="2209400"/>
            <a:ext cx="4368950" cy="28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2"/>
          <p:cNvSpPr txBox="1"/>
          <p:nvPr/>
        </p:nvSpPr>
        <p:spPr>
          <a:xfrm>
            <a:off x="6362225" y="-8225"/>
            <a:ext cx="3140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Interpretable Convolutional Neural Networks</a:t>
            </a:r>
            <a:endParaRPr sz="1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1000"/>
            <a:ext cx="8839199" cy="4448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prior</a:t>
            </a:r>
            <a:endParaRPr/>
          </a:p>
        </p:txBody>
      </p:sp>
      <p:sp>
        <p:nvSpPr>
          <p:cNvPr id="487" name="Google Shape;487;p74"/>
          <p:cNvSpPr txBox="1"/>
          <p:nvPr>
            <p:ph idx="1" type="body"/>
          </p:nvPr>
        </p:nvSpPr>
        <p:spPr>
          <a:xfrm>
            <a:off x="311700" y="1152475"/>
            <a:ext cx="8520600" cy="9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prior?  </a:t>
            </a:r>
            <a:r>
              <a:rPr lang="en">
                <a:solidFill>
                  <a:srgbClr val="FF0000"/>
                </a:solidFill>
              </a:rPr>
              <a:t>What a good image looks like!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Deep dream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488" name="Google Shape;48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350" y="2494725"/>
            <a:ext cx="4746576" cy="18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4"/>
          <p:cNvSpPr txBox="1"/>
          <p:nvPr/>
        </p:nvSpPr>
        <p:spPr>
          <a:xfrm>
            <a:off x="2669150" y="1738375"/>
            <a:ext cx="56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itself, that doesn’t work very well, but it does if we </a:t>
            </a:r>
            <a:r>
              <a:rPr b="1" lang="en">
                <a:solidFill>
                  <a:srgbClr val="FF0000"/>
                </a:solidFill>
              </a:rPr>
              <a:t>impose a prior</a:t>
            </a:r>
            <a:r>
              <a:rPr lang="en"/>
              <a:t> constraint that the image should have similar statistics to natural images, such as neighboring pixels needing to be correlated.</a:t>
            </a:r>
            <a:endParaRPr/>
          </a:p>
        </p:txBody>
      </p:sp>
      <p:sp>
        <p:nvSpPr>
          <p:cNvPr id="490" name="Google Shape;490;p74"/>
          <p:cNvSpPr txBox="1"/>
          <p:nvPr/>
        </p:nvSpPr>
        <p:spPr>
          <a:xfrm>
            <a:off x="2655025" y="4309575"/>
            <a:ext cx="59370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here’s one surprise: neural networks that were trained to discriminate between different kinds of images have quite a bit of the information needed to generate image.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prior</a:t>
            </a:r>
            <a:endParaRPr/>
          </a:p>
        </p:txBody>
      </p:sp>
      <p:sp>
        <p:nvSpPr>
          <p:cNvPr id="496" name="Google Shape;496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Discriminative model: typical CNN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Modeling conditional distribution </a:t>
            </a:r>
            <a:r>
              <a:rPr b="1" lang="en">
                <a:solidFill>
                  <a:schemeClr val="dk1"/>
                </a:solidFill>
              </a:rPr>
              <a:t>P(Y | X)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Generative model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Modeling joint distribution </a:t>
            </a:r>
            <a:r>
              <a:rPr b="1" lang="en">
                <a:solidFill>
                  <a:schemeClr val="dk1"/>
                </a:solidFill>
              </a:rPr>
              <a:t>P(X, Y)</a:t>
            </a:r>
            <a:endParaRPr>
              <a:solidFill>
                <a:srgbClr val="666666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>
                <a:solidFill>
                  <a:srgbClr val="000000"/>
                </a:solidFill>
              </a:rPr>
              <a:t>P(X, Y) = P(Y | X) * </a:t>
            </a:r>
            <a:r>
              <a:rPr b="1" lang="en">
                <a:solidFill>
                  <a:srgbClr val="FF0000"/>
                </a:solidFill>
              </a:rPr>
              <a:t>P(X)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497" name="Google Shape;49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525" y="3279651"/>
            <a:ext cx="7266524" cy="12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75"/>
          <p:cNvSpPr/>
          <p:nvPr/>
        </p:nvSpPr>
        <p:spPr>
          <a:xfrm>
            <a:off x="1075625" y="3138900"/>
            <a:ext cx="6708000" cy="159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75"/>
          <p:cNvSpPr txBox="1"/>
          <p:nvPr/>
        </p:nvSpPr>
        <p:spPr>
          <a:xfrm>
            <a:off x="6001275" y="2728200"/>
            <a:ext cx="22881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Combine together?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6"/>
          <p:cNvSpPr txBox="1"/>
          <p:nvPr>
            <p:ph idx="1" type="body"/>
          </p:nvPr>
        </p:nvSpPr>
        <p:spPr>
          <a:xfrm>
            <a:off x="311700" y="1152475"/>
            <a:ext cx="8520600" cy="20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somehow (by energy-based training)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Then</a:t>
            </a:r>
            <a:endParaRPr/>
          </a:p>
        </p:txBody>
      </p:sp>
      <p:sp>
        <p:nvSpPr>
          <p:cNvPr id="505" name="Google Shape;505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CNN </a:t>
            </a:r>
            <a:r>
              <a:rPr lang="en" sz="1800"/>
              <a:t>(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detail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ed slide</a:t>
            </a:r>
            <a:r>
              <a:rPr lang="en" sz="1800"/>
              <a:t>)</a:t>
            </a:r>
            <a:endParaRPr sz="1800"/>
          </a:p>
        </p:txBody>
      </p:sp>
      <p:pic>
        <p:nvPicPr>
          <p:cNvPr id="506" name="Google Shape;506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450" y="3381325"/>
            <a:ext cx="4780775" cy="903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76"/>
          <p:cNvGrpSpPr/>
          <p:nvPr/>
        </p:nvGrpSpPr>
        <p:grpSpPr>
          <a:xfrm>
            <a:off x="5488175" y="348913"/>
            <a:ext cx="3420325" cy="4659174"/>
            <a:chOff x="5411975" y="272713"/>
            <a:chExt cx="3420325" cy="4659174"/>
          </a:xfrm>
        </p:grpSpPr>
        <p:pic>
          <p:nvPicPr>
            <p:cNvPr id="508" name="Google Shape;508;p7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28675" y="272713"/>
              <a:ext cx="2903625" cy="46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" name="Google Shape;509;p76"/>
            <p:cNvSpPr txBox="1"/>
            <p:nvPr/>
          </p:nvSpPr>
          <p:spPr>
            <a:xfrm>
              <a:off x="5411975" y="2519725"/>
              <a:ext cx="1243200" cy="52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</a:rPr>
                <a:t>f</a:t>
              </a:r>
              <a:r>
                <a:rPr b="1" baseline="-25000" lang="en" sz="1800">
                  <a:solidFill>
                    <a:srgbClr val="FF0000"/>
                  </a:solidFill>
                </a:rPr>
                <a:t>θ </a:t>
              </a:r>
              <a:r>
                <a:rPr b="1" lang="en" sz="1800">
                  <a:solidFill>
                    <a:srgbClr val="FF0000"/>
                  </a:solidFill>
                </a:rPr>
                <a:t>(x)[0]</a:t>
              </a:r>
              <a:endParaRPr b="1">
                <a:solidFill>
                  <a:srgbClr val="FF0000"/>
                </a:solidFill>
              </a:endParaRPr>
            </a:p>
          </p:txBody>
        </p:sp>
      </p:grpSp>
      <p:sp>
        <p:nvSpPr>
          <p:cNvPr id="510" name="Google Shape;510;p76"/>
          <p:cNvSpPr/>
          <p:nvPr/>
        </p:nvSpPr>
        <p:spPr>
          <a:xfrm>
            <a:off x="6294300" y="2728225"/>
            <a:ext cx="112500" cy="112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5981" y="1666738"/>
            <a:ext cx="3177488" cy="774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6"/>
          <p:cNvSpPr txBox="1"/>
          <p:nvPr/>
        </p:nvSpPr>
        <p:spPr>
          <a:xfrm>
            <a:off x="4133475" y="-8225"/>
            <a:ext cx="50646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Your Classifier is Secretly an Energy Based Model and You Should Treat it Like One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CNN</a:t>
            </a:r>
            <a:endParaRPr/>
          </a:p>
        </p:txBody>
      </p:sp>
      <p:sp>
        <p:nvSpPr>
          <p:cNvPr id="518" name="Google Shape;518;p77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 the logits directly contain prior information</a:t>
            </a:r>
            <a:endParaRPr/>
          </a:p>
        </p:txBody>
      </p:sp>
      <p:pic>
        <p:nvPicPr>
          <p:cNvPr id="519" name="Google Shape;51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150" y="1783725"/>
            <a:ext cx="5292799" cy="309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CNN</a:t>
            </a:r>
            <a:endParaRPr/>
          </a:p>
        </p:txBody>
      </p:sp>
      <p:pic>
        <p:nvPicPr>
          <p:cNvPr id="525" name="Google Shape;52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75" y="2615575"/>
            <a:ext cx="7944199" cy="21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8"/>
          <p:cNvSpPr txBox="1"/>
          <p:nvPr>
            <p:ph idx="1" type="body"/>
          </p:nvPr>
        </p:nvSpPr>
        <p:spPr>
          <a:xfrm>
            <a:off x="311700" y="1152475"/>
            <a:ext cx="8520600" cy="14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Forward:  Classifier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Backward:  Image generator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to visualize a category, simple backward can get valid image!</a:t>
            </a:r>
            <a:endParaRPr/>
          </a:p>
        </p:txBody>
      </p:sp>
      <p:pic>
        <p:nvPicPr>
          <p:cNvPr id="527" name="Google Shape;52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246" y="64875"/>
            <a:ext cx="4377603" cy="8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0550" y="988275"/>
            <a:ext cx="4167951" cy="8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training for encoding prior</a:t>
            </a:r>
            <a:endParaRPr/>
          </a:p>
        </p:txBody>
      </p:sp>
      <p:sp>
        <p:nvSpPr>
          <p:cNvPr id="534" name="Google Shape;534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Probably the most easy way to encode prior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attack technique to do data augmentation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theory, but </a:t>
            </a:r>
            <a:r>
              <a:rPr lang="en"/>
              <a:t>empirical</a:t>
            </a:r>
            <a:r>
              <a:rPr lang="en"/>
              <a:t> success!</a:t>
            </a:r>
            <a:endParaRPr/>
          </a:p>
        </p:txBody>
      </p:sp>
      <p:pic>
        <p:nvPicPr>
          <p:cNvPr id="535" name="Google Shape;53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375" y="2675175"/>
            <a:ext cx="5095525" cy="13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9"/>
          <p:cNvSpPr txBox="1"/>
          <p:nvPr/>
        </p:nvSpPr>
        <p:spPr>
          <a:xfrm>
            <a:off x="6057425" y="-8225"/>
            <a:ext cx="3140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Image Synthesis with a Single (Robust) Classifier</a:t>
            </a:r>
            <a:endParaRPr sz="1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34" y="2571750"/>
            <a:ext cx="621994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025" y="0"/>
            <a:ext cx="6219949" cy="2502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gradient-based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Grad-Cam: vallina gradient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Saturation →  Solution: </a:t>
            </a:r>
            <a:r>
              <a:rPr b="1" lang="en"/>
              <a:t>Global attribution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Noisy gradient  →  Solution: </a:t>
            </a:r>
            <a:r>
              <a:rPr b="1" lang="en"/>
              <a:t>SmoothGrad</a:t>
            </a:r>
            <a:endParaRPr b="1"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574" y="3"/>
            <a:ext cx="4390425" cy="24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43" y="2796775"/>
            <a:ext cx="5103625" cy="22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7226" y="2796775"/>
            <a:ext cx="2746486" cy="204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SmoothGrad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038" y="235975"/>
            <a:ext cx="3886786" cy="8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704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noise for calculate gradient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noise during training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375" y="2033275"/>
            <a:ext cx="7631526" cy="30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v.s. Global</a:t>
            </a:r>
            <a:endParaRPr/>
          </a:p>
        </p:txBody>
      </p:sp>
      <p:grpSp>
        <p:nvGrpSpPr>
          <p:cNvPr id="108" name="Google Shape;108;p21"/>
          <p:cNvGrpSpPr/>
          <p:nvPr/>
        </p:nvGrpSpPr>
        <p:grpSpPr>
          <a:xfrm>
            <a:off x="522109" y="1516141"/>
            <a:ext cx="7349685" cy="3063114"/>
            <a:chOff x="750713" y="1353074"/>
            <a:chExt cx="8289742" cy="3454900"/>
          </a:xfrm>
        </p:grpSpPr>
        <p:pic>
          <p:nvPicPr>
            <p:cNvPr id="109" name="Google Shape;10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0713" y="1353074"/>
              <a:ext cx="6423374" cy="345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22830" y="3066186"/>
              <a:ext cx="3117624" cy="1579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" name="Google Shape;1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1399" y="152400"/>
            <a:ext cx="2422600" cy="180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